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2"/>
  </p:notesMasterIdLst>
  <p:sldIdLst>
    <p:sldId id="256" r:id="rId2"/>
    <p:sldId id="266" r:id="rId3"/>
    <p:sldId id="258" r:id="rId4"/>
    <p:sldId id="257" r:id="rId5"/>
    <p:sldId id="290" r:id="rId6"/>
    <p:sldId id="267" r:id="rId7"/>
    <p:sldId id="283" r:id="rId8"/>
    <p:sldId id="291" r:id="rId9"/>
    <p:sldId id="292" r:id="rId10"/>
    <p:sldId id="285" r:id="rId11"/>
    <p:sldId id="293" r:id="rId12"/>
    <p:sldId id="294" r:id="rId13"/>
    <p:sldId id="286" r:id="rId14"/>
    <p:sldId id="295" r:id="rId15"/>
    <p:sldId id="296" r:id="rId16"/>
    <p:sldId id="287" r:id="rId17"/>
    <p:sldId id="288" r:id="rId18"/>
    <p:sldId id="289" r:id="rId19"/>
    <p:sldId id="284" r:id="rId20"/>
    <p:sldId id="281" r:id="rId21"/>
  </p:sldIdLst>
  <p:sldSz cx="9144000" cy="5143500" type="screen16x9"/>
  <p:notesSz cx="6858000" cy="9144000"/>
  <p:embeddedFontLst>
    <p:embeddedFont>
      <p:font typeface="Audiowide" panose="020B0604020202020204" charset="0"/>
      <p:regular r:id="rId23"/>
    </p:embeddedFont>
    <p:embeddedFont>
      <p:font typeface="Bebas Neue" panose="020B0606020202050201" pitchFamily="34" charset="0"/>
      <p:regular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Roboto Condensed Light" panose="02000000000000000000" pitchFamily="2" charset="0"/>
      <p:regular r:id="rId29"/>
      <p:italic r:id="rId30"/>
    </p:embeddedFont>
    <p:embeddedFont>
      <p:font typeface="Rubik" panose="020B0604020202020204" charset="-79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56BA16-3C60-4C3B-9F61-C4FF0109A43A}">
  <a:tblStyle styleId="{9A56BA16-3C60-4C3B-9F61-C4FF0109A4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7" d="100"/>
          <a:sy n="77" d="100"/>
        </p:scale>
        <p:origin x="120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dc07f0c1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dc07f0c1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892bdbd0b7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892bdbd0b7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2837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892bdbd0b7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892bdbd0b7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1470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892bdbd0b7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892bdbd0b7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3053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1683936ab3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1683936ab3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1045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1683936ab3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1683936ab3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2007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1683936ab3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1683936ab3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058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892bdbd0b7_0_17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892bdbd0b7_0_17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161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892bdbd0b7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892bdbd0b7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61756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1683936ab3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1683936ab3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94843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892bdbd0b7_0_17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892bdbd0b7_0_17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2775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1683936ab3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1683936ab3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db0f9523dd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db0f9523dd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dc07f0c124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dc07f0c124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892bdbd0b7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892bdbd0b7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1683936ab3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1683936ab3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5485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1683936ab3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1683936ab3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892bdbd0b7_0_17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892bdbd0b7_0_17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892bdbd0b7_0_17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892bdbd0b7_0_17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8985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1683936ab3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1683936ab3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3839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25" y="1678892"/>
            <a:ext cx="6240600" cy="12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2965292"/>
            <a:ext cx="6240600" cy="46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" name="Google Shape;48;p13"/>
          <p:cNvPicPr preferRelativeResize="0"/>
          <p:nvPr/>
        </p:nvPicPr>
        <p:blipFill rotWithShape="1">
          <a:blip r:embed="rId2">
            <a:alphaModFix/>
          </a:blip>
          <a:srcRect l="71818" t="90" b="-532"/>
          <a:stretch/>
        </p:blipFill>
        <p:spPr>
          <a:xfrm rot="-5400000">
            <a:off x="3006824" y="3294425"/>
            <a:ext cx="599976" cy="3111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2"/>
          </p:nvPr>
        </p:nvSpPr>
        <p:spPr>
          <a:xfrm>
            <a:off x="1572079" y="1443677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3"/>
          </p:nvPr>
        </p:nvSpPr>
        <p:spPr>
          <a:xfrm>
            <a:off x="5589299" y="1443675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1572078" y="1687070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4"/>
          </p:nvPr>
        </p:nvSpPr>
        <p:spPr>
          <a:xfrm>
            <a:off x="5589299" y="1687075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5"/>
          </p:nvPr>
        </p:nvSpPr>
        <p:spPr>
          <a:xfrm>
            <a:off x="1572079" y="2587177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6"/>
          </p:nvPr>
        </p:nvSpPr>
        <p:spPr>
          <a:xfrm>
            <a:off x="5589299" y="2587175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7"/>
          </p:nvPr>
        </p:nvSpPr>
        <p:spPr>
          <a:xfrm>
            <a:off x="1572110" y="2830570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8"/>
          </p:nvPr>
        </p:nvSpPr>
        <p:spPr>
          <a:xfrm>
            <a:off x="5589305" y="2830575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9" hasCustomPrompt="1"/>
          </p:nvPr>
        </p:nvSpPr>
        <p:spPr>
          <a:xfrm>
            <a:off x="719992" y="1445443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13" hasCustomPrompt="1"/>
          </p:nvPr>
        </p:nvSpPr>
        <p:spPr>
          <a:xfrm>
            <a:off x="719992" y="258303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4" hasCustomPrompt="1"/>
          </p:nvPr>
        </p:nvSpPr>
        <p:spPr>
          <a:xfrm>
            <a:off x="4737342" y="1443918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15" hasCustomPrompt="1"/>
          </p:nvPr>
        </p:nvSpPr>
        <p:spPr>
          <a:xfrm>
            <a:off x="4737342" y="258303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6"/>
          </p:nvPr>
        </p:nvSpPr>
        <p:spPr>
          <a:xfrm>
            <a:off x="1572079" y="3682102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7"/>
          </p:nvPr>
        </p:nvSpPr>
        <p:spPr>
          <a:xfrm>
            <a:off x="5589300" y="3682100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8"/>
          </p:nvPr>
        </p:nvSpPr>
        <p:spPr>
          <a:xfrm>
            <a:off x="1572110" y="3925495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9"/>
          </p:nvPr>
        </p:nvSpPr>
        <p:spPr>
          <a:xfrm>
            <a:off x="5589305" y="3925500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0" hasCustomPrompt="1"/>
          </p:nvPr>
        </p:nvSpPr>
        <p:spPr>
          <a:xfrm>
            <a:off x="719992" y="3670968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21" hasCustomPrompt="1"/>
          </p:nvPr>
        </p:nvSpPr>
        <p:spPr>
          <a:xfrm>
            <a:off x="4737342" y="3670968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D9D9D9">
                  <a:alpha val="13100"/>
                </a:srgbClr>
              </a:gs>
              <a:gs pos="100000">
                <a:schemeClr val="lt1">
                  <a:alpha val="13100"/>
                </a:scheme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 rotWithShape="1">
          <a:blip r:embed="rId2">
            <a:alphaModFix/>
          </a:blip>
          <a:srcRect l="62191"/>
          <a:stretch/>
        </p:blipFill>
        <p:spPr>
          <a:xfrm rot="5400000" flipH="1">
            <a:off x="2979012" y="175910"/>
            <a:ext cx="2008700" cy="796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1997199" y="1567575"/>
            <a:ext cx="2386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title" idx="2"/>
          </p:nvPr>
        </p:nvSpPr>
        <p:spPr>
          <a:xfrm>
            <a:off x="5971810" y="1567575"/>
            <a:ext cx="2389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subTitle" idx="1"/>
          </p:nvPr>
        </p:nvSpPr>
        <p:spPr>
          <a:xfrm>
            <a:off x="1997200" y="1884975"/>
            <a:ext cx="23865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ubTitle" idx="3"/>
          </p:nvPr>
        </p:nvSpPr>
        <p:spPr>
          <a:xfrm>
            <a:off x="5971799" y="1884975"/>
            <a:ext cx="2389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title" idx="4"/>
          </p:nvPr>
        </p:nvSpPr>
        <p:spPr>
          <a:xfrm>
            <a:off x="1997210" y="3117507"/>
            <a:ext cx="2386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 idx="5"/>
          </p:nvPr>
        </p:nvSpPr>
        <p:spPr>
          <a:xfrm>
            <a:off x="5971815" y="3117507"/>
            <a:ext cx="2389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6"/>
          </p:nvPr>
        </p:nvSpPr>
        <p:spPr>
          <a:xfrm>
            <a:off x="1997200" y="3434907"/>
            <a:ext cx="23865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subTitle" idx="7"/>
          </p:nvPr>
        </p:nvSpPr>
        <p:spPr>
          <a:xfrm>
            <a:off x="5971799" y="3434907"/>
            <a:ext cx="2389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>
            <a:spLocks noGrp="1"/>
          </p:cNvSpPr>
          <p:nvPr>
            <p:ph type="pic" idx="9"/>
          </p:nvPr>
        </p:nvSpPr>
        <p:spPr>
          <a:xfrm>
            <a:off x="768250" y="1497225"/>
            <a:ext cx="1097400" cy="109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3"/>
          <p:cNvSpPr>
            <a:spLocks noGrp="1"/>
          </p:cNvSpPr>
          <p:nvPr>
            <p:ph type="pic" idx="13"/>
          </p:nvPr>
        </p:nvSpPr>
        <p:spPr>
          <a:xfrm>
            <a:off x="768250" y="3040525"/>
            <a:ext cx="1097400" cy="109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23"/>
          <p:cNvSpPr>
            <a:spLocks noGrp="1"/>
          </p:cNvSpPr>
          <p:nvPr>
            <p:ph type="pic" idx="14"/>
          </p:nvPr>
        </p:nvSpPr>
        <p:spPr>
          <a:xfrm>
            <a:off x="4745600" y="1497225"/>
            <a:ext cx="1097400" cy="109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23"/>
          <p:cNvSpPr>
            <a:spLocks noGrp="1"/>
          </p:cNvSpPr>
          <p:nvPr>
            <p:ph type="pic" idx="15"/>
          </p:nvPr>
        </p:nvSpPr>
        <p:spPr>
          <a:xfrm>
            <a:off x="4745600" y="3040525"/>
            <a:ext cx="1097400" cy="1097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/>
          <p:nvPr/>
        </p:nvSpPr>
        <p:spPr>
          <a:xfrm>
            <a:off x="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ctrTitle"/>
          </p:nvPr>
        </p:nvSpPr>
        <p:spPr>
          <a:xfrm>
            <a:off x="713225" y="997200"/>
            <a:ext cx="7717500" cy="13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1"/>
          </p:nvPr>
        </p:nvSpPr>
        <p:spPr>
          <a:xfrm>
            <a:off x="2957400" y="2339400"/>
            <a:ext cx="43827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ubTitle" idx="2"/>
          </p:nvPr>
        </p:nvSpPr>
        <p:spPr>
          <a:xfrm>
            <a:off x="2957350" y="2743925"/>
            <a:ext cx="43827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4"/>
          <p:cNvSpPr txBox="1"/>
          <p:nvPr/>
        </p:nvSpPr>
        <p:spPr>
          <a:xfrm>
            <a:off x="2125800" y="3688925"/>
            <a:ext cx="4892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CREDITS: This presentation template was created by </a:t>
            </a: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, and includes icons by </a:t>
            </a: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, and infographics &amp; images by </a:t>
            </a: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u="sng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2">
            <a:alphaModFix/>
          </a:blip>
          <a:srcRect l="8968" t="4524" r="54676" b="30468"/>
          <a:stretch/>
        </p:blipFill>
        <p:spPr>
          <a:xfrm rot="-9" flipH="1">
            <a:off x="-1" y="-60347"/>
            <a:ext cx="1940876" cy="5203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5"/>
          <p:cNvPicPr preferRelativeResize="0"/>
          <p:nvPr/>
        </p:nvPicPr>
        <p:blipFill rotWithShape="1">
          <a:blip r:embed="rId2">
            <a:alphaModFix/>
          </a:blip>
          <a:srcRect l="49883" t="4524" r="11833" b="30468"/>
          <a:stretch/>
        </p:blipFill>
        <p:spPr>
          <a:xfrm rot="-10799991">
            <a:off x="7126925" y="-60347"/>
            <a:ext cx="2043900" cy="520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 rotWithShape="1">
          <a:blip r:embed="rId2">
            <a:alphaModFix/>
          </a:blip>
          <a:srcRect l="7802" r="48339"/>
          <a:stretch/>
        </p:blipFill>
        <p:spPr>
          <a:xfrm>
            <a:off x="7859326" y="0"/>
            <a:ext cx="1284676" cy="439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l="48826" t="90" r="-9165" b="-532"/>
          <a:stretch/>
        </p:blipFill>
        <p:spPr>
          <a:xfrm>
            <a:off x="-32750" y="1767250"/>
            <a:ext cx="1284675" cy="3111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203200"/>
            <a:ext cx="7704000" cy="34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D9D9D9">
                  <a:alpha val="13100"/>
                </a:srgbClr>
              </a:gs>
              <a:gs pos="100000">
                <a:schemeClr val="lt1">
                  <a:alpha val="13100"/>
                </a:scheme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 r="56142"/>
          <a:stretch/>
        </p:blipFill>
        <p:spPr>
          <a:xfrm>
            <a:off x="7859326" y="751075"/>
            <a:ext cx="1284676" cy="439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6"/>
          <p:cNvPicPr preferRelativeResize="0"/>
          <p:nvPr/>
        </p:nvPicPr>
        <p:blipFill rotWithShape="1">
          <a:blip r:embed="rId3">
            <a:alphaModFix/>
          </a:blip>
          <a:srcRect l="71818" t="90" b="-532"/>
          <a:stretch/>
        </p:blipFill>
        <p:spPr>
          <a:xfrm>
            <a:off x="-101" y="1995838"/>
            <a:ext cx="599976" cy="311157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2007600" y="1249125"/>
            <a:ext cx="5129100" cy="13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2007600" y="2571750"/>
            <a:ext cx="5129100" cy="13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1695150" y="833975"/>
            <a:ext cx="5753700" cy="3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720000" y="1570575"/>
            <a:ext cx="4047000" cy="21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-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720000" y="2269200"/>
            <a:ext cx="7704000" cy="6051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1766700" y="1533875"/>
            <a:ext cx="5610600" cy="13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subTitle" idx="1"/>
          </p:nvPr>
        </p:nvSpPr>
        <p:spPr>
          <a:xfrm>
            <a:off x="1766700" y="2906122"/>
            <a:ext cx="56106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1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  <p:sldLayoutId id="2147483669" r:id="rId12"/>
    <p:sldLayoutId id="2147483670" r:id="rId13"/>
    <p:sldLayoutId id="2147483671" r:id="rId14"/>
    <p:sldLayoutId id="214748367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700006" scaled="0"/>
        </a:gra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0"/>
          <p:cNvPicPr preferRelativeResize="0"/>
          <p:nvPr/>
        </p:nvPicPr>
        <p:blipFill rotWithShape="1">
          <a:blip r:embed="rId3">
            <a:alphaModFix/>
          </a:blip>
          <a:srcRect l="8969" r="12209" b="31224"/>
          <a:stretch/>
        </p:blipFill>
        <p:spPr>
          <a:xfrm rot="4510899" flipH="1">
            <a:off x="137957" y="-719588"/>
            <a:ext cx="4609812" cy="603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0"/>
          <p:cNvSpPr/>
          <p:nvPr/>
        </p:nvSpPr>
        <p:spPr>
          <a:xfrm>
            <a:off x="-100" y="1458250"/>
            <a:ext cx="9144000" cy="21717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5" name="Google Shape;16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945249" y="2485450"/>
            <a:ext cx="3095847" cy="450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0"/>
          <p:cNvPicPr preferRelativeResize="0"/>
          <p:nvPr/>
        </p:nvPicPr>
        <p:blipFill rotWithShape="1">
          <a:blip r:embed="rId5">
            <a:alphaModFix/>
          </a:blip>
          <a:srcRect t="21172" r="46007"/>
          <a:stretch/>
        </p:blipFill>
        <p:spPr>
          <a:xfrm>
            <a:off x="6103202" y="0"/>
            <a:ext cx="3040800" cy="296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0"/>
          <p:cNvSpPr txBox="1">
            <a:spLocks noGrp="1"/>
          </p:cNvSpPr>
          <p:nvPr>
            <p:ph type="ctrTitle"/>
          </p:nvPr>
        </p:nvSpPr>
        <p:spPr>
          <a:xfrm>
            <a:off x="713125" y="1862667"/>
            <a:ext cx="8001898" cy="14562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000" dirty="0">
                <a:solidFill>
                  <a:schemeClr val="dk2"/>
                </a:solidFill>
              </a:rPr>
              <a:t>Med Patient Portal Web Application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Architecture Interaction</a:t>
            </a:r>
            <a:endParaRPr dirty="0"/>
          </a:p>
        </p:txBody>
      </p:sp>
      <p:pic>
        <p:nvPicPr>
          <p:cNvPr id="2" name="Picture 1" descr="A computer server diagram with text&#10;&#10;Description automatically generated with medium confidence">
            <a:extLst>
              <a:ext uri="{FF2B5EF4-FFF2-40B4-BE49-F238E27FC236}">
                <a16:creationId xmlns:a16="http://schemas.microsoft.com/office/drawing/2014/main" id="{9065B5F6-8A35-EB9F-F95A-B0898214B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354211"/>
            <a:ext cx="5943600" cy="266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28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174" name="Google Shape;174;p31"/>
          <p:cNvSpPr txBox="1">
            <a:spLocks noGrp="1"/>
          </p:cNvSpPr>
          <p:nvPr>
            <p:ph type="body" idx="4294967295"/>
          </p:nvPr>
        </p:nvSpPr>
        <p:spPr>
          <a:xfrm>
            <a:off x="720000" y="1017725"/>
            <a:ext cx="7704000" cy="39105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 The Med Patient Portal Web Application is typically designed with various features to handle various departments like Administrative, Clinical, Medical, Laboratory, and Operational Processes.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Patient: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1. The patient can be able to register to the portal.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2. The patient can be able to log in with the username provided in the Email.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3. After Login, they can Edit the Patient profile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4. View / Search Doctors.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5. View / Book Appointment based on Selected Doctor.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6. Pharmacy management of adding medicines to the cart and ordering online.</a:t>
            </a:r>
          </a:p>
        </p:txBody>
      </p:sp>
    </p:spTree>
    <p:extLst>
      <p:ext uri="{BB962C8B-B14F-4D97-AF65-F5344CB8AC3E}">
        <p14:creationId xmlns:p14="http://schemas.microsoft.com/office/powerpoint/2010/main" val="1188797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body" idx="4294967295"/>
          </p:nvPr>
        </p:nvSpPr>
        <p:spPr>
          <a:xfrm>
            <a:off x="720000" y="558141"/>
            <a:ext cx="7704000" cy="4370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Doctor: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1. With the help of the Management portal, doctors can be able to log in and access the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en-US" dirty="0"/>
              <a:t>portal.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2. Add the timetable of the week.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3. Edit Profile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4. Change Password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5. View Patients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6. View Emergency Contacts of Patients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7. Respond to the appointment of the patient.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8. Suggest medication to the appointment request.</a:t>
            </a:r>
          </a:p>
        </p:txBody>
      </p:sp>
    </p:spTree>
    <p:extLst>
      <p:ext uri="{BB962C8B-B14F-4D97-AF65-F5344CB8AC3E}">
        <p14:creationId xmlns:p14="http://schemas.microsoft.com/office/powerpoint/2010/main" val="3898893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1"/>
          <p:cNvPicPr preferRelativeResize="0"/>
          <p:nvPr/>
        </p:nvPicPr>
        <p:blipFill rotWithShape="1">
          <a:blip r:embed="rId3">
            <a:alphaModFix/>
          </a:blip>
          <a:srcRect r="42359" b="17803"/>
          <a:stretch/>
        </p:blipFill>
        <p:spPr>
          <a:xfrm rot="-5400000">
            <a:off x="7063424" y="-762474"/>
            <a:ext cx="1327775" cy="283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1"/>
          <p:cNvPicPr preferRelativeResize="0"/>
          <p:nvPr/>
        </p:nvPicPr>
        <p:blipFill rotWithShape="1">
          <a:blip r:embed="rId4">
            <a:alphaModFix/>
          </a:blip>
          <a:srcRect t="15045" r="78143"/>
          <a:stretch/>
        </p:blipFill>
        <p:spPr>
          <a:xfrm rot="10800000">
            <a:off x="-8651" y="1963574"/>
            <a:ext cx="1169376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41"/>
          <p:cNvSpPr txBox="1">
            <a:spLocks noGrp="1"/>
          </p:cNvSpPr>
          <p:nvPr>
            <p:ph type="title"/>
          </p:nvPr>
        </p:nvSpPr>
        <p:spPr>
          <a:xfrm>
            <a:off x="720000" y="285009"/>
            <a:ext cx="7704000" cy="522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&amp; Implementation</a:t>
            </a:r>
            <a:endParaRPr dirty="0"/>
          </a:p>
        </p:txBody>
      </p:sp>
      <p:sp>
        <p:nvSpPr>
          <p:cNvPr id="566" name="Google Shape;566;p41"/>
          <p:cNvSpPr txBox="1"/>
          <p:nvPr/>
        </p:nvSpPr>
        <p:spPr>
          <a:xfrm>
            <a:off x="805399" y="807522"/>
            <a:ext cx="7618601" cy="3906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E38B84-E8A0-CCED-0A0A-FEB8888C4E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597" y="892795"/>
            <a:ext cx="3054806" cy="39069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28153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1"/>
          <p:cNvPicPr preferRelativeResize="0"/>
          <p:nvPr/>
        </p:nvPicPr>
        <p:blipFill rotWithShape="1">
          <a:blip r:embed="rId3">
            <a:alphaModFix/>
          </a:blip>
          <a:srcRect r="42359" b="17803"/>
          <a:stretch/>
        </p:blipFill>
        <p:spPr>
          <a:xfrm rot="-5400000">
            <a:off x="7063424" y="-762474"/>
            <a:ext cx="1327775" cy="283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1"/>
          <p:cNvPicPr preferRelativeResize="0"/>
          <p:nvPr/>
        </p:nvPicPr>
        <p:blipFill rotWithShape="1">
          <a:blip r:embed="rId4">
            <a:alphaModFix/>
          </a:blip>
          <a:srcRect t="15045" r="78143"/>
          <a:stretch/>
        </p:blipFill>
        <p:spPr>
          <a:xfrm rot="10800000">
            <a:off x="-8651" y="1963574"/>
            <a:ext cx="1169376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41"/>
          <p:cNvSpPr txBox="1">
            <a:spLocks noGrp="1"/>
          </p:cNvSpPr>
          <p:nvPr>
            <p:ph type="title"/>
          </p:nvPr>
        </p:nvSpPr>
        <p:spPr>
          <a:xfrm>
            <a:off x="720000" y="285009"/>
            <a:ext cx="7704000" cy="522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Entity Relation</a:t>
            </a:r>
            <a:endParaRPr dirty="0"/>
          </a:p>
        </p:txBody>
      </p:sp>
      <p:sp>
        <p:nvSpPr>
          <p:cNvPr id="566" name="Google Shape;566;p41"/>
          <p:cNvSpPr txBox="1"/>
          <p:nvPr/>
        </p:nvSpPr>
        <p:spPr>
          <a:xfrm>
            <a:off x="805399" y="807522"/>
            <a:ext cx="7618601" cy="3906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55C028-82F8-275B-AD12-EA5ADBC42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467" y="852519"/>
            <a:ext cx="6243792" cy="381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620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1"/>
          <p:cNvPicPr preferRelativeResize="0"/>
          <p:nvPr/>
        </p:nvPicPr>
        <p:blipFill rotWithShape="1">
          <a:blip r:embed="rId3">
            <a:alphaModFix/>
          </a:blip>
          <a:srcRect r="42359" b="17803"/>
          <a:stretch/>
        </p:blipFill>
        <p:spPr>
          <a:xfrm rot="-5400000">
            <a:off x="7063424" y="-762474"/>
            <a:ext cx="1327775" cy="283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1"/>
          <p:cNvPicPr preferRelativeResize="0"/>
          <p:nvPr/>
        </p:nvPicPr>
        <p:blipFill rotWithShape="1">
          <a:blip r:embed="rId4">
            <a:alphaModFix/>
          </a:blip>
          <a:srcRect t="15045" r="78143"/>
          <a:stretch/>
        </p:blipFill>
        <p:spPr>
          <a:xfrm rot="10800000">
            <a:off x="-8651" y="1963574"/>
            <a:ext cx="1169376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41"/>
          <p:cNvSpPr txBox="1">
            <a:spLocks noGrp="1"/>
          </p:cNvSpPr>
          <p:nvPr>
            <p:ph type="title"/>
          </p:nvPr>
        </p:nvSpPr>
        <p:spPr>
          <a:xfrm>
            <a:off x="720000" y="285009"/>
            <a:ext cx="7704000" cy="522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Entity Relation</a:t>
            </a:r>
            <a:endParaRPr dirty="0"/>
          </a:p>
        </p:txBody>
      </p:sp>
      <p:sp>
        <p:nvSpPr>
          <p:cNvPr id="566" name="Google Shape;566;p41"/>
          <p:cNvSpPr txBox="1"/>
          <p:nvPr/>
        </p:nvSpPr>
        <p:spPr>
          <a:xfrm>
            <a:off x="805399" y="807522"/>
            <a:ext cx="7618601" cy="3906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8A8E61-8225-2880-96A1-9C9E4F120A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6026" y="836488"/>
            <a:ext cx="6372674" cy="390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92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825" y="1536825"/>
            <a:ext cx="3579097" cy="536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5" name="Google Shape;815;p57"/>
          <p:cNvPicPr preferRelativeResize="0"/>
          <p:nvPr/>
        </p:nvPicPr>
        <p:blipFill rotWithShape="1">
          <a:blip r:embed="rId4">
            <a:alphaModFix/>
          </a:blip>
          <a:srcRect t="15045" r="71275"/>
          <a:stretch/>
        </p:blipFill>
        <p:spPr>
          <a:xfrm rot="-5400000">
            <a:off x="7144626" y="-747151"/>
            <a:ext cx="1536848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Evaluation</a:t>
            </a:r>
            <a:endParaRPr dirty="0"/>
          </a:p>
        </p:txBody>
      </p:sp>
      <p:sp>
        <p:nvSpPr>
          <p:cNvPr id="817" name="Google Shape;817;p57"/>
          <p:cNvSpPr txBox="1">
            <a:spLocks noGrp="1"/>
          </p:cNvSpPr>
          <p:nvPr>
            <p:ph type="body" idx="1"/>
          </p:nvPr>
        </p:nvSpPr>
        <p:spPr>
          <a:xfrm>
            <a:off x="720000" y="1203200"/>
            <a:ext cx="7704000" cy="34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Confirming and verifying the functionality of a software application or program is known as software testing.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We tested Our Application by Manual testing which includes end-to-end flows and API testing using the Postman Testing tool.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All the HTTP APIs are tested with the help of the Postman testing tool.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Tested the Entire application end to end involving all the flows from front end to database.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674100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74" name="Google Shape;174;p31"/>
          <p:cNvSpPr txBox="1">
            <a:spLocks noGrp="1"/>
          </p:cNvSpPr>
          <p:nvPr>
            <p:ph type="body" idx="4294967295"/>
          </p:nvPr>
        </p:nvSpPr>
        <p:spPr>
          <a:xfrm>
            <a:off x="720000" y="1203199"/>
            <a:ext cx="7704000" cy="36193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Hence, we finally achieved the development, testing, and maintaining of a Med Portal System and provided services to doctors and patients in their daily lives.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This portal makes the Hospitals', and doctor's daily lives easy by providing all the main important services.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The Angular-powered Single Page Application Web portal is designed as a responsive and dynamic experience across a variety of devices.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The Backend Api interacts with the database to get and update the data as expected.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The Over application development is done by SDLC methodology.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Therefore we have achieved the development, testing, and maintaining of web application Industry Standards.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1036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1"/>
          <p:cNvPicPr preferRelativeResize="0"/>
          <p:nvPr/>
        </p:nvPicPr>
        <p:blipFill rotWithShape="1">
          <a:blip r:embed="rId3">
            <a:alphaModFix/>
          </a:blip>
          <a:srcRect r="42359" b="17803"/>
          <a:stretch/>
        </p:blipFill>
        <p:spPr>
          <a:xfrm rot="-5400000">
            <a:off x="7063424" y="-762474"/>
            <a:ext cx="1327775" cy="283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1"/>
          <p:cNvPicPr preferRelativeResize="0"/>
          <p:nvPr/>
        </p:nvPicPr>
        <p:blipFill rotWithShape="1">
          <a:blip r:embed="rId4">
            <a:alphaModFix/>
          </a:blip>
          <a:srcRect t="15045" r="78143"/>
          <a:stretch/>
        </p:blipFill>
        <p:spPr>
          <a:xfrm rot="10800000">
            <a:off x="-8651" y="1963574"/>
            <a:ext cx="1169376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Work</a:t>
            </a:r>
            <a:endParaRPr dirty="0"/>
          </a:p>
        </p:txBody>
      </p:sp>
      <p:sp>
        <p:nvSpPr>
          <p:cNvPr id="566" name="Google Shape;566;p41"/>
          <p:cNvSpPr txBox="1"/>
          <p:nvPr/>
        </p:nvSpPr>
        <p:spPr>
          <a:xfrm>
            <a:off x="805399" y="1100069"/>
            <a:ext cx="7618601" cy="2943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• The Future work can include further development of including as many as possible services in this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 development architecture.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• The Http Api’s have to be protected with an HTTPS certificate to the backend service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 will provide APIs with more security.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• Based on the traffic of services and user growth if needed we can migrate the MySQL-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related database to a NoSQL database like Mongo DB, which helps in API response time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  to respond faster.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2418397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825" y="1536825"/>
            <a:ext cx="3579097" cy="536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5" name="Google Shape;815;p57"/>
          <p:cNvPicPr preferRelativeResize="0"/>
          <p:nvPr/>
        </p:nvPicPr>
        <p:blipFill rotWithShape="1">
          <a:blip r:embed="rId4">
            <a:alphaModFix/>
          </a:blip>
          <a:srcRect t="15045" r="71275"/>
          <a:stretch/>
        </p:blipFill>
        <p:spPr>
          <a:xfrm rot="-5400000">
            <a:off x="7144626" y="-747151"/>
            <a:ext cx="1536848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Bibliography</a:t>
            </a:r>
            <a:endParaRPr dirty="0"/>
          </a:p>
        </p:txBody>
      </p:sp>
      <p:sp>
        <p:nvSpPr>
          <p:cNvPr id="817" name="Google Shape;817;p57"/>
          <p:cNvSpPr txBox="1">
            <a:spLocks noGrp="1"/>
          </p:cNvSpPr>
          <p:nvPr>
            <p:ph type="body" idx="1"/>
          </p:nvPr>
        </p:nvSpPr>
        <p:spPr>
          <a:xfrm>
            <a:off x="720000" y="1203200"/>
            <a:ext cx="7704000" cy="34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•https://www.javatpoint.com/spring-boot-tutorial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•https://angular.io/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•https://www.javatpoint.com/mysql-tutorial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•https://nodejs.org/en/download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241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40"/>
          <p:cNvPicPr preferRelativeResize="0"/>
          <p:nvPr/>
        </p:nvPicPr>
        <p:blipFill rotWithShape="1">
          <a:blip r:embed="rId3">
            <a:alphaModFix/>
          </a:blip>
          <a:srcRect l="8376" r="58369" b="46222"/>
          <a:stretch/>
        </p:blipFill>
        <p:spPr>
          <a:xfrm rot="-5399995">
            <a:off x="5813513" y="-1385585"/>
            <a:ext cx="1944800" cy="4715972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40"/>
          <p:cNvSpPr/>
          <p:nvPr/>
        </p:nvSpPr>
        <p:spPr>
          <a:xfrm>
            <a:off x="4700000" y="1451613"/>
            <a:ext cx="1188600" cy="1188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2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399" name="Google Shape;399;p40"/>
          <p:cNvSpPr/>
          <p:nvPr/>
        </p:nvSpPr>
        <p:spPr>
          <a:xfrm>
            <a:off x="722650" y="2994913"/>
            <a:ext cx="1188600" cy="1188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2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01" name="Google Shape;401;p40"/>
          <p:cNvSpPr/>
          <p:nvPr/>
        </p:nvSpPr>
        <p:spPr>
          <a:xfrm>
            <a:off x="722650" y="1451613"/>
            <a:ext cx="1188600" cy="1188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2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02" name="Google Shape;402;p40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By:</a:t>
            </a:r>
            <a:endParaRPr dirty="0"/>
          </a:p>
        </p:txBody>
      </p:sp>
      <p:sp>
        <p:nvSpPr>
          <p:cNvPr id="405" name="Google Shape;405;p40"/>
          <p:cNvSpPr txBox="1">
            <a:spLocks noGrp="1"/>
          </p:cNvSpPr>
          <p:nvPr>
            <p:ph type="subTitle" idx="1"/>
          </p:nvPr>
        </p:nvSpPr>
        <p:spPr>
          <a:xfrm>
            <a:off x="1997200" y="1379057"/>
            <a:ext cx="2702800" cy="1221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Bhargav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Abhinay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L20563976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bmadhira@lamar.edu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6" name="Google Shape;406;p40"/>
          <p:cNvSpPr txBox="1">
            <a:spLocks noGrp="1"/>
          </p:cNvSpPr>
          <p:nvPr>
            <p:ph type="subTitle" idx="3"/>
          </p:nvPr>
        </p:nvSpPr>
        <p:spPr>
          <a:xfrm>
            <a:off x="5971798" y="1379057"/>
            <a:ext cx="2449551" cy="1261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Venkata Harun Ganta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L20565959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vganta@lamar.edu</a:t>
            </a:r>
          </a:p>
        </p:txBody>
      </p:sp>
      <p:sp>
        <p:nvSpPr>
          <p:cNvPr id="409" name="Google Shape;409;p40"/>
          <p:cNvSpPr txBox="1">
            <a:spLocks noGrp="1"/>
          </p:cNvSpPr>
          <p:nvPr>
            <p:ph type="subTitle" idx="6"/>
          </p:nvPr>
        </p:nvSpPr>
        <p:spPr>
          <a:xfrm>
            <a:off x="1997200" y="2928989"/>
            <a:ext cx="2879600" cy="1221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Praveen Raja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Neerukonda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L20568108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pneerokonda@lamar.edu</a:t>
            </a:r>
          </a:p>
        </p:txBody>
      </p:sp>
      <p:pic>
        <p:nvPicPr>
          <p:cNvPr id="5" name="Picture Placeholder 4" descr="A person standing in front of water&#10;&#10;Description automatically generated">
            <a:extLst>
              <a:ext uri="{FF2B5EF4-FFF2-40B4-BE49-F238E27FC236}">
                <a16:creationId xmlns:a16="http://schemas.microsoft.com/office/drawing/2014/main" id="{CAE443F4-1F1C-3D99-ACE4-FBA5C0F73382}"/>
              </a:ext>
            </a:extLst>
          </p:cNvPr>
          <p:cNvPicPr>
            <a:picLocks noGrp="1" noChangeAspect="1"/>
          </p:cNvPicPr>
          <p:nvPr>
            <p:ph type="pic" idx="9"/>
          </p:nvPr>
        </p:nvPicPr>
        <p:blipFill>
          <a:blip r:embed="rId4"/>
          <a:srcRect t="322" b="322"/>
          <a:stretch>
            <a:fillRect/>
          </a:stretch>
        </p:blipFill>
        <p:spPr/>
      </p:pic>
      <p:pic>
        <p:nvPicPr>
          <p:cNvPr id="9" name="Picture Placeholder 8" descr="A person in a hoodie and glasses looking at a canyon&#10;&#10;Description automatically generated">
            <a:extLst>
              <a:ext uri="{FF2B5EF4-FFF2-40B4-BE49-F238E27FC236}">
                <a16:creationId xmlns:a16="http://schemas.microsoft.com/office/drawing/2014/main" id="{663337BB-15BD-E761-77C8-77091D75104D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5"/>
          <a:srcRect t="312" b="312"/>
          <a:stretch>
            <a:fillRect/>
          </a:stretch>
        </p:blipFill>
        <p:spPr/>
      </p:pic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3372BCA8-ED5E-B570-E203-79E25D592A61}"/>
              </a:ext>
            </a:extLst>
          </p:cNvPr>
          <p:cNvSpPr>
            <a:spLocks noGrp="1"/>
          </p:cNvSpPr>
          <p:nvPr>
            <p:ph type="pic" idx="1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2" name="Google Shape;782;p55"/>
          <p:cNvPicPr preferRelativeResize="0"/>
          <p:nvPr/>
        </p:nvPicPr>
        <p:blipFill rotWithShape="1">
          <a:blip r:embed="rId3">
            <a:alphaModFix/>
          </a:blip>
          <a:srcRect l="6217" r="13447"/>
          <a:stretch/>
        </p:blipFill>
        <p:spPr>
          <a:xfrm rot="10800000">
            <a:off x="6924300" y="-3091474"/>
            <a:ext cx="4268075" cy="796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55"/>
          <p:cNvPicPr preferRelativeResize="0"/>
          <p:nvPr/>
        </p:nvPicPr>
        <p:blipFill rotWithShape="1">
          <a:blip r:embed="rId4">
            <a:alphaModFix/>
          </a:blip>
          <a:srcRect l="8211" r="12214" b="-431"/>
          <a:stretch/>
        </p:blipFill>
        <p:spPr>
          <a:xfrm rot="-10" flipH="1">
            <a:off x="-1906588" y="474169"/>
            <a:ext cx="4653950" cy="8807512"/>
          </a:xfrm>
          <a:prstGeom prst="rect">
            <a:avLst/>
          </a:prstGeom>
          <a:noFill/>
          <a:ln>
            <a:noFill/>
          </a:ln>
        </p:spPr>
      </p:pic>
      <p:sp>
        <p:nvSpPr>
          <p:cNvPr id="784" name="Google Shape;784;p55"/>
          <p:cNvSpPr txBox="1">
            <a:spLocks noGrp="1"/>
          </p:cNvSpPr>
          <p:nvPr>
            <p:ph type="ctrTitle"/>
          </p:nvPr>
        </p:nvSpPr>
        <p:spPr>
          <a:xfrm>
            <a:off x="713225" y="997199"/>
            <a:ext cx="7717500" cy="30423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787" name="Google Shape;787;p55"/>
          <p:cNvSpPr/>
          <p:nvPr/>
        </p:nvSpPr>
        <p:spPr>
          <a:xfrm>
            <a:off x="2307806" y="3588152"/>
            <a:ext cx="4532832" cy="75235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700006" scaled="0"/>
        </a:gra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403774" y="-2492776"/>
            <a:ext cx="3169700" cy="4393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2"/>
          <p:cNvPicPr preferRelativeResize="0"/>
          <p:nvPr/>
        </p:nvPicPr>
        <p:blipFill rotWithShape="1">
          <a:blip r:embed="rId4">
            <a:alphaModFix/>
          </a:blip>
          <a:srcRect l="72596" t="28022" r="-6453" b="21449"/>
          <a:stretch/>
        </p:blipFill>
        <p:spPr>
          <a:xfrm rot="10800000" flipH="1">
            <a:off x="-9775" y="-29300"/>
            <a:ext cx="1003001" cy="217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udiowide"/>
                <a:ea typeface="Audiowide"/>
                <a:cs typeface="Audiowide"/>
                <a:sym typeface="Audiowide"/>
              </a:rPr>
              <a:t>TABLE OF CONTENTS </a:t>
            </a:r>
            <a:endParaRPr b="1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5" name="Google Shape;185;p32"/>
          <p:cNvSpPr txBox="1">
            <a:spLocks noGrp="1"/>
          </p:cNvSpPr>
          <p:nvPr>
            <p:ph type="title" idx="2"/>
          </p:nvPr>
        </p:nvSpPr>
        <p:spPr>
          <a:xfrm>
            <a:off x="1572079" y="1443676"/>
            <a:ext cx="2834700" cy="6302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Abstract</a:t>
            </a:r>
            <a:endParaRPr dirty="0"/>
          </a:p>
        </p:txBody>
      </p:sp>
      <p:sp>
        <p:nvSpPr>
          <p:cNvPr id="186" name="Google Shape;186;p32"/>
          <p:cNvSpPr txBox="1">
            <a:spLocks noGrp="1"/>
          </p:cNvSpPr>
          <p:nvPr>
            <p:ph type="title" idx="3"/>
          </p:nvPr>
        </p:nvSpPr>
        <p:spPr>
          <a:xfrm>
            <a:off x="5589299" y="1443674"/>
            <a:ext cx="3317634" cy="7757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Methodology (Design &amp; Implementation)</a:t>
            </a:r>
            <a:endParaRPr dirty="0"/>
          </a:p>
        </p:txBody>
      </p:sp>
      <p:sp>
        <p:nvSpPr>
          <p:cNvPr id="189" name="Google Shape;189;p32"/>
          <p:cNvSpPr txBox="1">
            <a:spLocks noGrp="1"/>
          </p:cNvSpPr>
          <p:nvPr>
            <p:ph type="title" idx="5"/>
          </p:nvPr>
        </p:nvSpPr>
        <p:spPr>
          <a:xfrm>
            <a:off x="1572079" y="2587177"/>
            <a:ext cx="2834700" cy="6302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91" name="Google Shape;191;p32"/>
          <p:cNvSpPr txBox="1">
            <a:spLocks noGrp="1"/>
          </p:cNvSpPr>
          <p:nvPr>
            <p:ph type="title" idx="9"/>
          </p:nvPr>
        </p:nvSpPr>
        <p:spPr>
          <a:xfrm>
            <a:off x="719992" y="1445443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2" name="Google Shape;192;p32"/>
          <p:cNvSpPr txBox="1">
            <a:spLocks noGrp="1"/>
          </p:cNvSpPr>
          <p:nvPr>
            <p:ph type="title" idx="13"/>
          </p:nvPr>
        </p:nvSpPr>
        <p:spPr>
          <a:xfrm>
            <a:off x="719992" y="2583030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3" name="Google Shape;193;p32"/>
          <p:cNvSpPr txBox="1">
            <a:spLocks noGrp="1"/>
          </p:cNvSpPr>
          <p:nvPr>
            <p:ph type="title" idx="14"/>
          </p:nvPr>
        </p:nvSpPr>
        <p:spPr>
          <a:xfrm>
            <a:off x="4737342" y="1443918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4" name="Google Shape;194;p32"/>
          <p:cNvSpPr txBox="1">
            <a:spLocks noGrp="1"/>
          </p:cNvSpPr>
          <p:nvPr>
            <p:ph type="title" idx="6"/>
          </p:nvPr>
        </p:nvSpPr>
        <p:spPr>
          <a:xfrm>
            <a:off x="5589299" y="2587174"/>
            <a:ext cx="2834700" cy="8237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Evaluation</a:t>
            </a:r>
            <a:endParaRPr dirty="0"/>
          </a:p>
        </p:txBody>
      </p:sp>
      <p:sp>
        <p:nvSpPr>
          <p:cNvPr id="196" name="Google Shape;196;p32"/>
          <p:cNvSpPr txBox="1">
            <a:spLocks noGrp="1"/>
          </p:cNvSpPr>
          <p:nvPr>
            <p:ph type="title" idx="15"/>
          </p:nvPr>
        </p:nvSpPr>
        <p:spPr>
          <a:xfrm>
            <a:off x="4737342" y="2583030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97" name="Google Shape;197;p32"/>
          <p:cNvSpPr txBox="1">
            <a:spLocks noGrp="1"/>
          </p:cNvSpPr>
          <p:nvPr>
            <p:ph type="title" idx="16"/>
          </p:nvPr>
        </p:nvSpPr>
        <p:spPr>
          <a:xfrm>
            <a:off x="1572079" y="3682102"/>
            <a:ext cx="2834700" cy="6302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Related Work</a:t>
            </a:r>
            <a:endParaRPr dirty="0"/>
          </a:p>
        </p:txBody>
      </p:sp>
      <p:sp>
        <p:nvSpPr>
          <p:cNvPr id="198" name="Google Shape;198;p32"/>
          <p:cNvSpPr txBox="1">
            <a:spLocks noGrp="1"/>
          </p:cNvSpPr>
          <p:nvPr>
            <p:ph type="title" idx="17"/>
          </p:nvPr>
        </p:nvSpPr>
        <p:spPr>
          <a:xfrm>
            <a:off x="5589300" y="3682100"/>
            <a:ext cx="2834700" cy="7646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&amp; Futurework</a:t>
            </a:r>
            <a:endParaRPr dirty="0"/>
          </a:p>
        </p:txBody>
      </p:sp>
      <p:sp>
        <p:nvSpPr>
          <p:cNvPr id="201" name="Google Shape;201;p32"/>
          <p:cNvSpPr txBox="1">
            <a:spLocks noGrp="1"/>
          </p:cNvSpPr>
          <p:nvPr>
            <p:ph type="title" idx="20"/>
          </p:nvPr>
        </p:nvSpPr>
        <p:spPr>
          <a:xfrm>
            <a:off x="719992" y="3670968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2" name="Google Shape;202;p32"/>
          <p:cNvSpPr txBox="1">
            <a:spLocks noGrp="1"/>
          </p:cNvSpPr>
          <p:nvPr>
            <p:ph type="title" idx="21"/>
          </p:nvPr>
        </p:nvSpPr>
        <p:spPr>
          <a:xfrm>
            <a:off x="4737342" y="3670968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Abstract</a:t>
            </a:r>
            <a:endParaRPr dirty="0"/>
          </a:p>
        </p:txBody>
      </p:sp>
      <p:sp>
        <p:nvSpPr>
          <p:cNvPr id="174" name="Google Shape;174;p31"/>
          <p:cNvSpPr txBox="1">
            <a:spLocks noGrp="1"/>
          </p:cNvSpPr>
          <p:nvPr>
            <p:ph type="body" idx="4294967295"/>
          </p:nvPr>
        </p:nvSpPr>
        <p:spPr>
          <a:xfrm>
            <a:off x="720000" y="1017724"/>
            <a:ext cx="7704000" cy="34171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The Med Portal Web Application is a groundbreaking solution for streamlining hospital administration and improving patient care.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It offers a range of key features, including: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-&gt; Efficient patient management with tools for record-keeping and Tracking.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-&gt; Appointment scheduling to the selected Doctors based on flexible dates.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-&gt; Simplified staff management for better resource allocation.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-&gt; Pharmacy management module ensuring medication safety and Order tracking.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Security is paramount, with strict measures in place for data protection and regulatory compliance.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1"/>
          <p:cNvPicPr preferRelativeResize="0"/>
          <p:nvPr/>
        </p:nvPicPr>
        <p:blipFill rotWithShape="1">
          <a:blip r:embed="rId3">
            <a:alphaModFix/>
          </a:blip>
          <a:srcRect r="42359" b="17803"/>
          <a:stretch/>
        </p:blipFill>
        <p:spPr>
          <a:xfrm rot="-5400000">
            <a:off x="7063424" y="-762474"/>
            <a:ext cx="1327775" cy="283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1"/>
          <p:cNvPicPr preferRelativeResize="0"/>
          <p:nvPr/>
        </p:nvPicPr>
        <p:blipFill rotWithShape="1">
          <a:blip r:embed="rId4">
            <a:alphaModFix/>
          </a:blip>
          <a:srcRect t="15045" r="78143"/>
          <a:stretch/>
        </p:blipFill>
        <p:spPr>
          <a:xfrm rot="10800000">
            <a:off x="-8651" y="1963574"/>
            <a:ext cx="1169376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41"/>
          <p:cNvSpPr txBox="1"/>
          <p:nvPr/>
        </p:nvSpPr>
        <p:spPr>
          <a:xfrm>
            <a:off x="805399" y="520861"/>
            <a:ext cx="7618601" cy="413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Security is paramount, with strict measures in place for data protection and regulatory compliance.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The system also enhances administrative efficiency with streamlined billing, insurance claims, and financial operations.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Overall, the Med Portal web application empowers healthcare providers, prioritizes patient-centric care, and readily adapts to the evolving demands of the healthcare industry.</a:t>
            </a:r>
            <a:endParaRPr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303383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1"/>
          <p:cNvPicPr preferRelativeResize="0"/>
          <p:nvPr/>
        </p:nvPicPr>
        <p:blipFill rotWithShape="1">
          <a:blip r:embed="rId3">
            <a:alphaModFix/>
          </a:blip>
          <a:srcRect r="42359" b="17803"/>
          <a:stretch/>
        </p:blipFill>
        <p:spPr>
          <a:xfrm rot="-5400000">
            <a:off x="7063424" y="-762474"/>
            <a:ext cx="1327775" cy="283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1"/>
          <p:cNvPicPr preferRelativeResize="0"/>
          <p:nvPr/>
        </p:nvPicPr>
        <p:blipFill rotWithShape="1">
          <a:blip r:embed="rId4">
            <a:alphaModFix/>
          </a:blip>
          <a:srcRect t="15045" r="78143"/>
          <a:stretch/>
        </p:blipFill>
        <p:spPr>
          <a:xfrm rot="10800000">
            <a:off x="-8651" y="1963574"/>
            <a:ext cx="1169376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566" name="Google Shape;566;p41"/>
          <p:cNvSpPr txBox="1"/>
          <p:nvPr/>
        </p:nvSpPr>
        <p:spPr>
          <a:xfrm>
            <a:off x="805399" y="1100068"/>
            <a:ext cx="7618601" cy="336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The Med Portal is a pivotal tool in modern healthcare administration, bridging the gap between creativity and compassion to ensure high-quality patient care and operational efficiency.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By integrating various departments and processes within healthcare facilities, including staff and pharmacy management, patient care, security compliance, insurance tracking, financial processes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D0D0D"/>
                </a:solidFill>
                <a:latin typeface="Söhne"/>
              </a:rPr>
              <a:t>It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 provides a unified platform for streamlined operations. Acting as the digital backbone of healthcare facilities, it centralizes essential data and resources, enabling organizations to meet evolving patient and regulatory demands effectively.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Empowers healthcare companies to navigate the complexities of the healthcare landscape confidently and compassionately, promoting innovation and excellence in healthcare delivery.</a:t>
            </a:r>
            <a:endParaRPr sz="12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825" y="1536825"/>
            <a:ext cx="3579097" cy="536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5" name="Google Shape;815;p57"/>
          <p:cNvPicPr preferRelativeResize="0"/>
          <p:nvPr/>
        </p:nvPicPr>
        <p:blipFill rotWithShape="1">
          <a:blip r:embed="rId4">
            <a:alphaModFix/>
          </a:blip>
          <a:srcRect t="15045" r="71275"/>
          <a:stretch/>
        </p:blipFill>
        <p:spPr>
          <a:xfrm rot="-5400000">
            <a:off x="7144626" y="-747151"/>
            <a:ext cx="1536848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932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Computer Science Principles:</a:t>
            </a:r>
            <a:endParaRPr dirty="0"/>
          </a:p>
        </p:txBody>
      </p:sp>
      <p:sp>
        <p:nvSpPr>
          <p:cNvPr id="817" name="Google Shape;817;p57"/>
          <p:cNvSpPr txBox="1">
            <a:spLocks noGrp="1"/>
          </p:cNvSpPr>
          <p:nvPr>
            <p:ph type="body" idx="1"/>
          </p:nvPr>
        </p:nvSpPr>
        <p:spPr>
          <a:xfrm>
            <a:off x="720000" y="1030147"/>
            <a:ext cx="7704000" cy="35735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entire project is divided into two applications involving both Frontend (Graphical User Interface) and its Backend Service.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Front End: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Rubik" panose="020B0604020202020204" charset="-79"/>
                <a:ea typeface="Tahoma" panose="020B0604030504040204" pitchFamily="34" charset="0"/>
                <a:cs typeface="Rubik" panose="020B0604020202020204" charset="-79"/>
              </a:rPr>
              <a:t>-&gt; </a:t>
            </a:r>
            <a:r>
              <a:rPr lang="en-US" sz="16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Html (Hyper Text Markup Language)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Rubik" panose="020B0604020202020204" charset="-79"/>
                <a:ea typeface="Tahoma" panose="020B0604030504040204" pitchFamily="34" charset="0"/>
                <a:cs typeface="Rubik" panose="020B0604020202020204" charset="-79"/>
              </a:rPr>
              <a:t>-&gt; </a:t>
            </a:r>
            <a:r>
              <a:rPr lang="en-US" sz="16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CSS (Cascading Style Sheets)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Rubik" panose="020B0604020202020204" charset="-79"/>
                <a:ea typeface="Tahoma" panose="020B0604030504040204" pitchFamily="34" charset="0"/>
                <a:cs typeface="Rubik" panose="020B0604020202020204" charset="-79"/>
              </a:rPr>
              <a:t>-&gt; </a:t>
            </a:r>
            <a:r>
              <a:rPr lang="en-US" sz="16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Typescript 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Rubik" panose="020B0604020202020204" charset="-79"/>
                <a:ea typeface="Tahoma" panose="020B0604030504040204" pitchFamily="34" charset="0"/>
                <a:cs typeface="Rubik" panose="020B0604020202020204" charset="-79"/>
              </a:rPr>
              <a:t>-&gt; </a:t>
            </a:r>
            <a:r>
              <a:rPr lang="en-US" sz="16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Angular (Framework to Achieve Single Page Application)</a:t>
            </a:r>
            <a:endParaRPr lang="en-US" sz="1600" kern="100" dirty="0">
              <a:latin typeface="Rubik" panose="020B0604020202020204" charset="-79"/>
              <a:ea typeface="Tahoma" panose="020B0604030504040204" pitchFamily="34" charset="0"/>
              <a:cs typeface="Rubik" panose="020B0604020202020204" charset="-79"/>
            </a:endParaRP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Backend: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Rubik" panose="020B0604020202020204" charset="-79"/>
                <a:ea typeface="Tahoma" panose="020B0604030504040204" pitchFamily="34" charset="0"/>
                <a:cs typeface="Rubik" panose="020B0604020202020204" charset="-79"/>
              </a:rPr>
              <a:t>-&gt; </a:t>
            </a:r>
            <a:r>
              <a:rPr lang="en-US" sz="16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Spring Boot Using Java (J2EE).</a:t>
            </a: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Database: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Rubik" panose="020B0604020202020204" charset="-79"/>
                <a:ea typeface="Tahoma" panose="020B0604030504040204" pitchFamily="34" charset="0"/>
                <a:cs typeface="Rubik" panose="020B0604020202020204" charset="-79"/>
              </a:rPr>
              <a:t>-&gt; </a:t>
            </a:r>
            <a:r>
              <a:rPr lang="en-US" sz="16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MySQL (Relational Database management System)</a:t>
            </a:r>
            <a:endParaRPr lang="en-US" sz="16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4451" y="1536836"/>
            <a:ext cx="3579097" cy="536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5" name="Google Shape;815;p57"/>
          <p:cNvPicPr preferRelativeResize="0"/>
          <p:nvPr/>
        </p:nvPicPr>
        <p:blipFill rotWithShape="1">
          <a:blip r:embed="rId4">
            <a:alphaModFix/>
          </a:blip>
          <a:srcRect t="15045" r="71275"/>
          <a:stretch/>
        </p:blipFill>
        <p:spPr>
          <a:xfrm rot="-5400000">
            <a:off x="4470874" y="-913969"/>
            <a:ext cx="1536848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Related Work</a:t>
            </a:r>
            <a:endParaRPr dirty="0"/>
          </a:p>
        </p:txBody>
      </p:sp>
      <p:sp>
        <p:nvSpPr>
          <p:cNvPr id="817" name="Google Shape;817;p57"/>
          <p:cNvSpPr txBox="1">
            <a:spLocks noGrp="1"/>
          </p:cNvSpPr>
          <p:nvPr>
            <p:ph type="body" idx="1"/>
          </p:nvPr>
        </p:nvSpPr>
        <p:spPr>
          <a:xfrm>
            <a:off x="720000" y="1203200"/>
            <a:ext cx="7704000" cy="34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In related work for developing this Web Application Med patient Portal, we have done a literature survey on some related info: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1.  Existing Patient Portals: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 Review features, interfaces, and security of other portals.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2.</a:t>
            </a:r>
            <a:r>
              <a:rPr lang="en-US" dirty="0"/>
              <a:t> </a:t>
            </a:r>
            <a:r>
              <a:rPr lang="en-US" b="1" dirty="0"/>
              <a:t>Research Papers: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      </a:t>
            </a:r>
            <a:r>
              <a:rPr lang="en-US" dirty="0"/>
              <a:t>Analyze academic studies on patient portals, healthcare informatics, and user experience.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3. Industry Standards: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      </a:t>
            </a:r>
            <a:r>
              <a:rPr lang="en-US" dirty="0"/>
              <a:t>Study guidelines from live Industry organizations.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4. Regulatory Compliance: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 Ensure compliance with Angular Guards and other regulations for data privacy and security.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5. User Feedback: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Consider case studies and feedback from existing portal users.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6. Technological Trends: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     </a:t>
            </a:r>
            <a:r>
              <a:rPr lang="en-US" dirty="0"/>
              <a:t>Stay updated on emerging tech like blockchain, telehealth integration, and interoperability standards.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4889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1"/>
          <p:cNvPicPr preferRelativeResize="0"/>
          <p:nvPr/>
        </p:nvPicPr>
        <p:blipFill rotWithShape="1">
          <a:blip r:embed="rId3">
            <a:alphaModFix/>
          </a:blip>
          <a:srcRect r="42359" b="17803"/>
          <a:stretch/>
        </p:blipFill>
        <p:spPr>
          <a:xfrm rot="-5400000">
            <a:off x="7063424" y="-762474"/>
            <a:ext cx="1327775" cy="283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1"/>
          <p:cNvPicPr preferRelativeResize="0"/>
          <p:nvPr/>
        </p:nvPicPr>
        <p:blipFill rotWithShape="1">
          <a:blip r:embed="rId4">
            <a:alphaModFix/>
          </a:blip>
          <a:srcRect t="15045" r="78143"/>
          <a:stretch/>
        </p:blipFill>
        <p:spPr>
          <a:xfrm rot="10800000">
            <a:off x="-8651" y="1963574"/>
            <a:ext cx="1169376" cy="30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Architecture</a:t>
            </a:r>
            <a:endParaRPr dirty="0"/>
          </a:p>
        </p:txBody>
      </p:sp>
      <p:sp>
        <p:nvSpPr>
          <p:cNvPr id="566" name="Google Shape;566;p41"/>
          <p:cNvSpPr txBox="1"/>
          <p:nvPr/>
        </p:nvSpPr>
        <p:spPr>
          <a:xfrm>
            <a:off x="805399" y="1100068"/>
            <a:ext cx="7618601" cy="336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The application flow for a web application built using Angular as the front-end framework, Spring Boot as the back-end framework, and MySQL as the database using the JDBC Template for data access.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dk1"/>
              </a:solidFill>
              <a:latin typeface="Rubik" panose="020B0604020202020204" charset="-79"/>
              <a:ea typeface="Calibri" panose="020F0502020204030204" pitchFamily="34" charset="0"/>
              <a:cs typeface="Rubik" panose="020B0604020202020204" charset="-79"/>
              <a:sym typeface="Rubik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Rubik" panose="020B0604020202020204" charset="-79"/>
                <a:ea typeface="Calibri" panose="020F0502020204030204" pitchFamily="34" charset="0"/>
                <a:cs typeface="Rubik" panose="020B0604020202020204" charset="-79"/>
                <a:sym typeface="Rubik"/>
              </a:rPr>
              <a:t>1. Client-Side Flow: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Rubik" panose="020B0604020202020204" charset="-79"/>
                <a:ea typeface="Calibri" panose="020F0502020204030204" pitchFamily="34" charset="0"/>
                <a:cs typeface="Rubik" panose="020B0604020202020204" charset="-79"/>
                <a:sym typeface="Rubik"/>
              </a:rPr>
              <a:t>The user interacts with the Angular Single Page Application (SPA) by accessing it through a web browser.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Rubik" panose="020B0604020202020204" charset="-79"/>
                <a:ea typeface="Calibri" panose="020F0502020204030204" pitchFamily="34" charset="0"/>
                <a:cs typeface="Rubik" panose="020B0604020202020204" charset="-79"/>
                <a:sym typeface="Rubik"/>
              </a:rPr>
              <a:t>Angular handles the presentation layer of the application, rendering dynamic user interfaces and managing client-side logic.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200" b="1" dirty="0">
              <a:solidFill>
                <a:schemeClr val="dk1"/>
              </a:solidFill>
              <a:latin typeface="Rubik" panose="020B0604020202020204" charset="-79"/>
              <a:ea typeface="Calibri" panose="020F0502020204030204" pitchFamily="34" charset="0"/>
              <a:cs typeface="Rubik" panose="020B0604020202020204" charset="-79"/>
              <a:sym typeface="Rubik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Rubik" panose="020B0604020202020204" charset="-79"/>
                <a:ea typeface="Calibri" panose="020F0502020204030204" pitchFamily="34" charset="0"/>
                <a:cs typeface="Rubik" panose="020B0604020202020204" charset="-79"/>
                <a:sym typeface="Rubik"/>
              </a:rPr>
              <a:t>2. Server-Side Flow: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Rubik" panose="020B0604020202020204" charset="-79"/>
                <a:ea typeface="Calibri" panose="020F0502020204030204" pitchFamily="34" charset="0"/>
                <a:cs typeface="Rubik" panose="020B0604020202020204" charset="-79"/>
                <a:sym typeface="Rubik"/>
              </a:rPr>
              <a:t>     </a:t>
            </a:r>
            <a:r>
              <a:rPr lang="en-US" sz="1200" dirty="0">
                <a:solidFill>
                  <a:schemeClr val="dk1"/>
                </a:solidFill>
                <a:latin typeface="Rubik" panose="020B0604020202020204" charset="-79"/>
                <a:ea typeface="Calibri" panose="020F0502020204030204" pitchFamily="34" charset="0"/>
                <a:cs typeface="Rubik" panose="020B0604020202020204" charset="-79"/>
                <a:sym typeface="Rubik"/>
              </a:rPr>
              <a:t>Spring Boot serves as the backend of the application, handling HTTP requests from  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Rubik" panose="020B0604020202020204" charset="-79"/>
                <a:ea typeface="Calibri" panose="020F0502020204030204" pitchFamily="34" charset="0"/>
                <a:cs typeface="Rubik" panose="020B0604020202020204" charset="-79"/>
                <a:sym typeface="Rubik"/>
              </a:rPr>
              <a:t>     the Angular SPA and processing business logic.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dk1"/>
              </a:solidFill>
              <a:latin typeface="Rubik" panose="020B0604020202020204" charset="-79"/>
              <a:ea typeface="Calibri" panose="020F0502020204030204" pitchFamily="34" charset="0"/>
              <a:cs typeface="Rubik" panose="020B0604020202020204" charset="-79"/>
              <a:sym typeface="Rubik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Rubik" panose="020B0604020202020204" charset="-79"/>
                <a:ea typeface="Calibri" panose="020F0502020204030204" pitchFamily="34" charset="0"/>
                <a:cs typeface="Rubik" panose="020B0604020202020204" charset="-79"/>
                <a:sym typeface="Rubik"/>
              </a:rPr>
              <a:t>3. Data Base Interaction: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Rubik" panose="020B0604020202020204" charset="-79"/>
                <a:ea typeface="Rubik"/>
                <a:cs typeface="Rubik" panose="020B0604020202020204" charset="-79"/>
                <a:sym typeface="Rubik"/>
              </a:rPr>
              <a:t>    The JDBC Template in the Spring Boot application establishes a connection to the MySQL  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Rubik" panose="020B0604020202020204" charset="-79"/>
                <a:ea typeface="Rubik"/>
                <a:cs typeface="Rubik" panose="020B0604020202020204" charset="-79"/>
                <a:sym typeface="Rubik"/>
              </a:rPr>
              <a:t>    database using the JDBC driver</a:t>
            </a:r>
            <a:endParaRPr sz="1200" dirty="0">
              <a:solidFill>
                <a:schemeClr val="dk1"/>
              </a:solidFill>
              <a:latin typeface="Rubik" panose="020B0604020202020204" charset="-79"/>
              <a:ea typeface="Rubik"/>
              <a:cs typeface="Rubik" panose="020B0604020202020204" charset="-79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1282699841"/>
      </p:ext>
    </p:extLst>
  </p:cSld>
  <p:clrMapOvr>
    <a:masterClrMapping/>
  </p:clrMapOvr>
</p:sld>
</file>

<file path=ppt/theme/theme1.xml><?xml version="1.0" encoding="utf-8"?>
<a:theme xmlns:a="http://schemas.openxmlformats.org/drawingml/2006/main" name="Big Data Security Company Onboarding by Slidesgo">
  <a:themeElements>
    <a:clrScheme name="Simple Light">
      <a:dk1>
        <a:srgbClr val="021A4C"/>
      </a:dk1>
      <a:lt1>
        <a:srgbClr val="FFFFFF"/>
      </a:lt1>
      <a:dk2>
        <a:srgbClr val="B7252C"/>
      </a:dk2>
      <a:lt2>
        <a:srgbClr val="512CAF"/>
      </a:lt2>
      <a:accent1>
        <a:srgbClr val="EFEFE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1167</Words>
  <Application>Microsoft Office PowerPoint</Application>
  <PresentationFormat>On-screen Show (16:9)</PresentationFormat>
  <Paragraphs>137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Audiowide</vt:lpstr>
      <vt:lpstr>Bebas Neue</vt:lpstr>
      <vt:lpstr>Calibri</vt:lpstr>
      <vt:lpstr>Times New Roman</vt:lpstr>
      <vt:lpstr>Open Sans</vt:lpstr>
      <vt:lpstr>Roboto Condensed Light</vt:lpstr>
      <vt:lpstr>Rubik</vt:lpstr>
      <vt:lpstr>Söhne</vt:lpstr>
      <vt:lpstr>Arial</vt:lpstr>
      <vt:lpstr>Big Data Security Company Onboarding by Slidesgo</vt:lpstr>
      <vt:lpstr>Med Patient Portal Web Application</vt:lpstr>
      <vt:lpstr>Presented By:</vt:lpstr>
      <vt:lpstr>TABLE OF CONTENTS </vt:lpstr>
      <vt:lpstr>Abstract</vt:lpstr>
      <vt:lpstr>PowerPoint Presentation</vt:lpstr>
      <vt:lpstr>Introduction</vt:lpstr>
      <vt:lpstr>Computer Science Principles:</vt:lpstr>
      <vt:lpstr>Related Work</vt:lpstr>
      <vt:lpstr>System Architecture</vt:lpstr>
      <vt:lpstr>System Architecture Interaction</vt:lpstr>
      <vt:lpstr>Methodology</vt:lpstr>
      <vt:lpstr>PowerPoint Presentation</vt:lpstr>
      <vt:lpstr>Design &amp; Implementation</vt:lpstr>
      <vt:lpstr>Database Entity Relation</vt:lpstr>
      <vt:lpstr>Database Entity Relation</vt:lpstr>
      <vt:lpstr>Testing Evaluation</vt:lpstr>
      <vt:lpstr>Conclusion</vt:lpstr>
      <vt:lpstr>Future Work</vt:lpstr>
      <vt:lpstr>Bibliography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 Patient Portal Web Application</dc:title>
  <cp:lastModifiedBy>Pavan Kalyan Gudla</cp:lastModifiedBy>
  <cp:revision>33</cp:revision>
  <dcterms:modified xsi:type="dcterms:W3CDTF">2024-04-30T03:58:29Z</dcterms:modified>
</cp:coreProperties>
</file>